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01" r:id="rId2"/>
    <p:sldMasterId id="2147483913" r:id="rId3"/>
  </p:sldMasterIdLst>
  <p:notesMasterIdLst>
    <p:notesMasterId r:id="rId101"/>
  </p:notesMasterIdLst>
  <p:sldIdLst>
    <p:sldId id="1117" r:id="rId4"/>
    <p:sldId id="408" r:id="rId5"/>
    <p:sldId id="1118" r:id="rId6"/>
    <p:sldId id="1119" r:id="rId7"/>
    <p:sldId id="1120" r:id="rId8"/>
    <p:sldId id="1121" r:id="rId9"/>
    <p:sldId id="1124" r:id="rId10"/>
    <p:sldId id="1130" r:id="rId11"/>
    <p:sldId id="1132" r:id="rId12"/>
    <p:sldId id="1133" r:id="rId13"/>
    <p:sldId id="1131" r:id="rId14"/>
    <p:sldId id="1126" r:id="rId15"/>
    <p:sldId id="1128" r:id="rId16"/>
    <p:sldId id="1127" r:id="rId17"/>
    <p:sldId id="1129" r:id="rId18"/>
    <p:sldId id="1134" r:id="rId19"/>
    <p:sldId id="1135" r:id="rId20"/>
    <p:sldId id="1142" r:id="rId21"/>
    <p:sldId id="1143" r:id="rId22"/>
    <p:sldId id="1140" r:id="rId23"/>
    <p:sldId id="1141" r:id="rId24"/>
    <p:sldId id="1138" r:id="rId25"/>
    <p:sldId id="1139" r:id="rId26"/>
    <p:sldId id="1136" r:id="rId27"/>
    <p:sldId id="1137" r:id="rId28"/>
    <p:sldId id="1148" r:id="rId29"/>
    <p:sldId id="1149" r:id="rId30"/>
    <p:sldId id="1146" r:id="rId31"/>
    <p:sldId id="1053" r:id="rId32"/>
    <p:sldId id="1147" r:id="rId33"/>
    <p:sldId id="1144" r:id="rId34"/>
    <p:sldId id="1110" r:id="rId35"/>
    <p:sldId id="1109" r:id="rId36"/>
    <p:sldId id="1111" r:id="rId37"/>
    <p:sldId id="1112" r:id="rId38"/>
    <p:sldId id="1065" r:id="rId39"/>
    <p:sldId id="1066" r:id="rId40"/>
    <p:sldId id="1067" r:id="rId41"/>
    <p:sldId id="1145" r:id="rId42"/>
    <p:sldId id="1069" r:id="rId43"/>
    <p:sldId id="1070" r:id="rId44"/>
    <p:sldId id="1071" r:id="rId45"/>
    <p:sldId id="1150" r:id="rId46"/>
    <p:sldId id="1151" r:id="rId47"/>
    <p:sldId id="1075" r:id="rId48"/>
    <p:sldId id="1094" r:id="rId49"/>
    <p:sldId id="1076" r:id="rId50"/>
    <p:sldId id="1077" r:id="rId51"/>
    <p:sldId id="1078" r:id="rId52"/>
    <p:sldId id="1079" r:id="rId53"/>
    <p:sldId id="1080" r:id="rId54"/>
    <p:sldId id="1081" r:id="rId55"/>
    <p:sldId id="1082" r:id="rId56"/>
    <p:sldId id="1083" r:id="rId57"/>
    <p:sldId id="1152" r:id="rId58"/>
    <p:sldId id="899" r:id="rId59"/>
    <p:sldId id="1153" r:id="rId60"/>
    <p:sldId id="1154" r:id="rId61"/>
    <p:sldId id="987" r:id="rId62"/>
    <p:sldId id="1155" r:id="rId63"/>
    <p:sldId id="1018" r:id="rId64"/>
    <p:sldId id="1004" r:id="rId65"/>
    <p:sldId id="1005" r:id="rId66"/>
    <p:sldId id="1006" r:id="rId67"/>
    <p:sldId id="1007" r:id="rId68"/>
    <p:sldId id="992" r:id="rId69"/>
    <p:sldId id="955" r:id="rId70"/>
    <p:sldId id="993" r:id="rId71"/>
    <p:sldId id="1002" r:id="rId72"/>
    <p:sldId id="1019" r:id="rId73"/>
    <p:sldId id="1021" r:id="rId74"/>
    <p:sldId id="1025" r:id="rId75"/>
    <p:sldId id="1026" r:id="rId76"/>
    <p:sldId id="1027" r:id="rId77"/>
    <p:sldId id="943" r:id="rId78"/>
    <p:sldId id="763" r:id="rId79"/>
    <p:sldId id="1095" r:id="rId80"/>
    <p:sldId id="1099" r:id="rId81"/>
    <p:sldId id="1100" r:id="rId82"/>
    <p:sldId id="1101" r:id="rId83"/>
    <p:sldId id="1102" r:id="rId84"/>
    <p:sldId id="1103" r:id="rId85"/>
    <p:sldId id="1104" r:id="rId86"/>
    <p:sldId id="1105" r:id="rId87"/>
    <p:sldId id="1106" r:id="rId88"/>
    <p:sldId id="1107" r:id="rId89"/>
    <p:sldId id="1008" r:id="rId90"/>
    <p:sldId id="1009" r:id="rId91"/>
    <p:sldId id="1010" r:id="rId92"/>
    <p:sldId id="1011" r:id="rId93"/>
    <p:sldId id="1012" r:id="rId94"/>
    <p:sldId id="1013" r:id="rId95"/>
    <p:sldId id="1108" r:id="rId96"/>
    <p:sldId id="1114" r:id="rId97"/>
    <p:sldId id="1091" r:id="rId98"/>
    <p:sldId id="1115" r:id="rId99"/>
    <p:sldId id="1116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CEC3"/>
    <a:srgbClr val="2D4BA0"/>
    <a:srgbClr val="FF6D6D"/>
    <a:srgbClr val="B8E454"/>
    <a:srgbClr val="88D11B"/>
    <a:srgbClr val="002D6C"/>
    <a:srgbClr val="04306E"/>
    <a:srgbClr val="522626"/>
    <a:srgbClr val="EFEBE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7F931-3C1A-47AD-A33F-7F4009637DB0}" type="datetimeFigureOut">
              <a:rPr lang="en-US" smtClean="0"/>
              <a:t>8/4/2018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63CF3-1F37-4F97-B70D-8E4107AA1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9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6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00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85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49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07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638044"/>
            <a:ext cx="3203828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02685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99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3143250"/>
            <a:ext cx="3202686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190113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20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2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33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2243829"/>
            <a:ext cx="3364992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0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5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243828"/>
            <a:ext cx="337124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99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25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97395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937260"/>
            <a:ext cx="4648867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7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670-9817-4EEA-B582-43C5DA4A8BE8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0A1-AA3E-474B-ACD7-E3105C86A2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6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EA73-8F1E-41F5-9885-FCAF1F115BCC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E658-491D-41F8-ADC1-6C2BD693B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78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7CF6D-B380-47ED-A110-65A0BB5FA1F3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F1D3-3D8A-48BD-BEA0-BF3C58B36D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9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7EDC-1262-4C20-8576-0C57ADD62CA5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57C5-AC41-4060-8CC6-ADD79CA00A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63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BA50-4388-4CF7-BFB1-70F2CD3B48C4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EBFC-FF95-42A0-A970-010A9AC938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83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4F0E-0342-4397-A72A-2919F693EAD5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E252-A12F-40B4-A5C3-EEF4B4338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19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407-5CCD-47AE-B02F-0B7FFCE648AE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4D0F-41BF-445B-9361-335D5E3DD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1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48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660F-52A4-4CD4-A142-0EBE95B3A085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9091-08D6-423D-AA2D-EE1E6E303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83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BDD0-3CEB-42C1-998F-28C82C5764B9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35F0-9C52-402F-98EF-D3B70576F5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B4D5-7534-401F-9DA0-BED900E4DB0E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2700-DD09-49A9-A5DC-69B392B65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6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39A1-AA50-411A-9616-AB6F41676B70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21EC-89E1-4EB5-84F2-0C95C537D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39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th" smtClean="0"/>
              <a:pPr>
                <a:spcBef>
                  <a:spcPts val="0"/>
                </a:spcBef>
              </a:pPr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89683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6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2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8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2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2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C1F49-BB09-4234-A952-527242BA7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D18F-35D2-4B81-8141-C784A9913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9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52" y="964692"/>
            <a:ext cx="5797296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638045"/>
            <a:ext cx="579729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6236208"/>
            <a:ext cx="442589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6217920"/>
            <a:ext cx="27432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01F6A-35EC-48E6-BAB8-8B44DDB33B3D}" type="datetimeFigureOut">
              <a:rPr lang="th-TH" smtClean="0"/>
              <a:pPr/>
              <a:t>04/08/61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4968-A6AD-4C34-B11C-609189230D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9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W2f2eYJBFU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ABC0521-2D52-4820-9249-F7807012C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EC3968-C31D-44B2-9AD0-CAA02DB92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123664-5927-4DFA-BA93-CCE017697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4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6C1A48-D094-430D-9725-63240BD91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AA0011-5B8D-4F4E-80D9-F1A9EBED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945420A-CEEB-49C2-B87E-C678A0B33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8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A964662-3612-4342-B0AA-B76D1398E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24FF68D-0E4C-4421-B4CB-EEDF6292D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263E918-FB09-493A-9C97-0323A25C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2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F333934-4968-45B6-8623-37D4A0D87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7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2E7C398-97C1-4C05-8549-D3B88A785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3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522" y="2206637"/>
            <a:ext cx="6556248" cy="2201589"/>
          </a:xfrm>
        </p:spPr>
        <p:txBody>
          <a:bodyPr>
            <a:normAutofit/>
          </a:bodyPr>
          <a:lstStyle/>
          <a:p>
            <a:r>
              <a:rPr lang="th-TH" sz="4800" b="1" dirty="0">
                <a:hlinkClick r:id="rId2"/>
              </a:rPr>
              <a:t>วิดีทัศน์แนะนำการใช้ห้องสมุด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52772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3930853-A046-439D-831E-7E1862AB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EBACD93-AFA5-4F2D-992E-CB37A594D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72D676-AEAF-4013-9004-B40BF75F7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68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91257F-D00B-4983-B77E-BDA974D8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0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6B64BB5-438C-4204-85D8-33B6C9B6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2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3BB0F3F-C65A-4203-9D0F-9286E9F8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74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C236BB-AF0F-44A2-A1B7-8DE282922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61F778D-2A70-49A4-AC67-3D6DB1A6A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67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8AB8D13-D8CC-4B65-821B-8FCEE76F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8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udent png">
            <a:extLst>
              <a:ext uri="{FF2B5EF4-FFF2-40B4-BE49-F238E27FC236}">
                <a16:creationId xmlns:a16="http://schemas.microsoft.com/office/drawing/2014/main" id="{F87DF88A-0E17-49C3-85FB-299983CA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94" y="4267200"/>
            <a:ext cx="52292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5F00A64-5C00-4399-8869-1A44E0B6C110}"/>
              </a:ext>
            </a:extLst>
          </p:cNvPr>
          <p:cNvSpPr/>
          <p:nvPr/>
        </p:nvSpPr>
        <p:spPr>
          <a:xfrm>
            <a:off x="172191" y="1320507"/>
            <a:ext cx="4898571" cy="5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cs typeface="PSL KandaSP" panose="020B0604020202020204" pitchFamily="34" charset="-34"/>
              </a:rPr>
              <a:t>Borrow and Return service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96E92FE-757E-476C-8C21-7BD5C85EF90A}"/>
              </a:ext>
            </a:extLst>
          </p:cNvPr>
          <p:cNvSpPr/>
          <p:nvPr/>
        </p:nvSpPr>
        <p:spPr>
          <a:xfrm>
            <a:off x="302897" y="2228447"/>
            <a:ext cx="5002973" cy="523220"/>
          </a:xfrm>
          <a:prstGeom prst="rect">
            <a:avLst/>
          </a:prstGeom>
          <a:solidFill>
            <a:srgbClr val="B8E454"/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Document Delivery Service; DDS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017EB14-85C5-4D76-8D29-3507C806947E}"/>
              </a:ext>
            </a:extLst>
          </p:cNvPr>
          <p:cNvSpPr/>
          <p:nvPr/>
        </p:nvSpPr>
        <p:spPr>
          <a:xfrm>
            <a:off x="712518" y="3074832"/>
            <a:ext cx="409698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Interlibrary Loan; ILL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96F8139-37CC-4F19-8F5E-6B2B94308845}"/>
              </a:ext>
            </a:extLst>
          </p:cNvPr>
          <p:cNvSpPr/>
          <p:nvPr/>
        </p:nvSpPr>
        <p:spPr>
          <a:xfrm>
            <a:off x="6340290" y="1320507"/>
            <a:ext cx="25008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PULINET Card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72F3530-516D-4E33-8B9B-E7E2FC5AC875}"/>
              </a:ext>
            </a:extLst>
          </p:cNvPr>
          <p:cNvSpPr/>
          <p:nvPr/>
        </p:nvSpPr>
        <p:spPr>
          <a:xfrm>
            <a:off x="5665875" y="2166892"/>
            <a:ext cx="31752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Research Support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5AE88A85-453B-4460-BB4C-58BFBD16C497}"/>
              </a:ext>
            </a:extLst>
          </p:cNvPr>
          <p:cNvSpPr/>
          <p:nvPr/>
        </p:nvSpPr>
        <p:spPr>
          <a:xfrm>
            <a:off x="5623149" y="3013277"/>
            <a:ext cx="2808333" cy="584775"/>
          </a:xfrm>
          <a:prstGeom prst="rect">
            <a:avLst/>
          </a:prstGeom>
          <a:solidFill>
            <a:srgbClr val="FF6D6D"/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Library Training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3F4F7EEA-876B-46F9-9538-086A069F3863}"/>
              </a:ext>
            </a:extLst>
          </p:cNvPr>
          <p:cNvSpPr/>
          <p:nvPr/>
        </p:nvSpPr>
        <p:spPr>
          <a:xfrm>
            <a:off x="4820237" y="3813946"/>
            <a:ext cx="361124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Research Help Desk 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27414CE6-088E-45E2-BF2E-6DC6C257A474}"/>
              </a:ext>
            </a:extLst>
          </p:cNvPr>
          <p:cNvSpPr/>
          <p:nvPr/>
        </p:nvSpPr>
        <p:spPr>
          <a:xfrm>
            <a:off x="1234186" y="3820473"/>
            <a:ext cx="2180405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VDO Online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783B2698-4A70-4C92-8099-81741542672D}"/>
              </a:ext>
            </a:extLst>
          </p:cNvPr>
          <p:cNvSpPr/>
          <p:nvPr/>
        </p:nvSpPr>
        <p:spPr>
          <a:xfrm>
            <a:off x="302897" y="0"/>
            <a:ext cx="83423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cs typeface="PSL Kanda ExtraSP" panose="020B0604020202020204" pitchFamily="34" charset="-34"/>
              </a:rPr>
              <a:t>S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PSL Kanda ExtraSP" panose="020B0604020202020204" pitchFamily="34" charset="-34"/>
              </a:rPr>
              <a:t>ervice for Graduate Student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cs typeface="PSL KandaSP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50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843DA47-ED30-4746-94B2-2BB44715C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3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CBFF04C-2EC5-4DA6-8447-A0AD7B59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07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57994D1-B5FF-4061-B95E-5CF8C4C5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85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9258" r="15424" b="7759"/>
          <a:stretch/>
        </p:blipFill>
        <p:spPr bwMode="auto">
          <a:xfrm>
            <a:off x="-11877" y="692696"/>
            <a:ext cx="9144001" cy="607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3927177" y="1462137"/>
            <a:ext cx="5040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CEC3"/>
                </a:solidFill>
                <a:effectLst/>
                <a:uLnTx/>
                <a:uFillTx/>
                <a:latin typeface="+mn-lt"/>
                <a:ea typeface="+mn-ea"/>
                <a:cs typeface="Kanit ExtraBold" pitchFamily="2" charset="-34"/>
              </a:rPr>
              <a:t>www.lib.nu.ac.th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7" y="0"/>
            <a:ext cx="84969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Kanit Bold" panose="00000800000000000000" pitchFamily="2" charset="-34"/>
              </a:rPr>
              <a:t>Document Delivery Service</a:t>
            </a:r>
          </a:p>
        </p:txBody>
      </p:sp>
      <p:sp>
        <p:nvSpPr>
          <p:cNvPr id="4" name="Oval 3"/>
          <p:cNvSpPr/>
          <p:nvPr/>
        </p:nvSpPr>
        <p:spPr>
          <a:xfrm>
            <a:off x="2411760" y="5062537"/>
            <a:ext cx="1440160" cy="886743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502" y="4782008"/>
            <a:ext cx="15906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67" t="8656" r="26202" b="5704"/>
          <a:stretch/>
        </p:blipFill>
        <p:spPr>
          <a:xfrm>
            <a:off x="323528" y="116632"/>
            <a:ext cx="8320647" cy="65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2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5" t="4720" r="32844" b="10625"/>
          <a:stretch/>
        </p:blipFill>
        <p:spPr>
          <a:xfrm>
            <a:off x="270148" y="-29242"/>
            <a:ext cx="8644458" cy="6354046"/>
          </a:xfrm>
          <a:prstGeom prst="rect">
            <a:avLst/>
          </a:prstGeom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4757551" y="0"/>
            <a:ext cx="4259535" cy="1512168"/>
          </a:xfrm>
          <a:prstGeom prst="wedgeRoundRectCallout">
            <a:avLst>
              <a:gd name="adj1" fmla="val -60494"/>
              <a:gd name="adj2" fmla="val 33725"/>
              <a:gd name="adj3" fmla="val 16667"/>
            </a:avLst>
          </a:prstGeom>
          <a:solidFill>
            <a:srgbClr val="2D4BA0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Kanit" panose="020B0604020202020204" charset="-34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Search for resource from OPAC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501350" y="2768296"/>
            <a:ext cx="4464496" cy="1512168"/>
          </a:xfrm>
          <a:prstGeom prst="wedgeRoundRectCallout">
            <a:avLst>
              <a:gd name="adj1" fmla="val -58811"/>
              <a:gd name="adj2" fmla="val 51002"/>
              <a:gd name="adj3" fmla="val 16667"/>
            </a:avLst>
          </a:prstGeom>
          <a:solidFill>
            <a:srgbClr val="2D4BA0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Kanit" panose="020B0604020202020204" charset="-34"/>
              </a:rPr>
              <a:t>2.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Add information of the selected book in the Form.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948190" y="5207214"/>
            <a:ext cx="3966416" cy="1512168"/>
          </a:xfrm>
          <a:prstGeom prst="wedgeRoundRectCallout">
            <a:avLst>
              <a:gd name="adj1" fmla="val -56180"/>
              <a:gd name="adj2" fmla="val -33027"/>
              <a:gd name="adj3" fmla="val 16667"/>
            </a:avLst>
          </a:prstGeom>
          <a:solidFill>
            <a:srgbClr val="2D4BA0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Kanit" panose="020B0604020202020204" charset="-34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Select the library  </a:t>
            </a:r>
          </a:p>
        </p:txBody>
      </p:sp>
    </p:spTree>
    <p:extLst>
      <p:ext uri="{BB962C8B-B14F-4D97-AF65-F5344CB8AC3E}">
        <p14:creationId xmlns:p14="http://schemas.microsoft.com/office/powerpoint/2010/main" val="199045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0" t="8657" r="34505" b="16532"/>
          <a:stretch/>
        </p:blipFill>
        <p:spPr>
          <a:xfrm>
            <a:off x="251520" y="476671"/>
            <a:ext cx="8496944" cy="5765783"/>
          </a:xfrm>
          <a:prstGeom prst="rect">
            <a:avLst/>
          </a:prstGeom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4427984" y="5059921"/>
            <a:ext cx="4464496" cy="1512168"/>
          </a:xfrm>
          <a:prstGeom prst="wedgeRoundRectCallout">
            <a:avLst>
              <a:gd name="adj1" fmla="val -37448"/>
              <a:gd name="adj2" fmla="val -105249"/>
              <a:gd name="adj3" fmla="val 16667"/>
            </a:avLst>
          </a:prstGeom>
          <a:solidFill>
            <a:srgbClr val="2D4BA0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4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Select to pick-up book from the library  </a:t>
            </a:r>
          </a:p>
        </p:txBody>
      </p:sp>
    </p:spTree>
    <p:extLst>
      <p:ext uri="{BB962C8B-B14F-4D97-AF65-F5344CB8AC3E}">
        <p14:creationId xmlns:p14="http://schemas.microsoft.com/office/powerpoint/2010/main" val="7834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6" t="11362" r="29522" b="15686"/>
          <a:stretch/>
        </p:blipFill>
        <p:spPr>
          <a:xfrm>
            <a:off x="467544" y="1404798"/>
            <a:ext cx="8424936" cy="53365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79712" y="3933056"/>
            <a:ext cx="2088232" cy="576064"/>
          </a:xfrm>
          <a:prstGeom prst="ellipse">
            <a:avLst/>
          </a:prstGeom>
          <a:noFill/>
          <a:ln w="571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บริการยืมระหว่างห้องสมุด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(Interlibrary Loan Service; ILL)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79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80" t="10828" r="29523" b="5501"/>
          <a:stretch/>
        </p:blipFill>
        <p:spPr>
          <a:xfrm>
            <a:off x="683568" y="82477"/>
            <a:ext cx="8010331" cy="6741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799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76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73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AF54B4-CCEE-47D8-8C1D-4D8D82591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DBE706B-10B7-44E4-BF37-9B6F5780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7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80" t="11610" r="10706" b="9641"/>
          <a:stretch/>
        </p:blipFill>
        <p:spPr>
          <a:xfrm>
            <a:off x="1" y="260648"/>
            <a:ext cx="9142548" cy="494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6799" y="2492896"/>
            <a:ext cx="552907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  <a:cs typeface="Kanit Bold" panose="00000800000000000000" pitchFamily="2" charset="-34"/>
              </a:rPr>
              <a:t>Research Help Desk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B79C072-6360-44D4-A13D-CDAEBDE4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19" y="5947513"/>
            <a:ext cx="504182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2034"/>
          <a:stretch/>
        </p:blipFill>
        <p:spPr>
          <a:xfrm>
            <a:off x="899592" y="72008"/>
            <a:ext cx="7488832" cy="6741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889556"/>
            <a:ext cx="3102131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Research Help Desk</a:t>
            </a:r>
          </a:p>
        </p:txBody>
      </p:sp>
    </p:spTree>
    <p:extLst>
      <p:ext uri="{BB962C8B-B14F-4D97-AF65-F5344CB8AC3E}">
        <p14:creationId xmlns:p14="http://schemas.microsoft.com/office/powerpoint/2010/main" val="2064798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50" t="13579" r="10153" b="6538"/>
          <a:stretch/>
        </p:blipFill>
        <p:spPr>
          <a:xfrm>
            <a:off x="179511" y="109520"/>
            <a:ext cx="8759077" cy="612779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44434F1-4CA3-4C4E-9105-A4087282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16" y="6237312"/>
            <a:ext cx="3309684" cy="7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21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05BB6B-CE04-4605-8857-08BAB940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46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7BC1885-B2FF-4FD0-A05F-747BFCD5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47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99" t="36219" r="65496" b="23422"/>
          <a:stretch/>
        </p:blipFill>
        <p:spPr>
          <a:xfrm>
            <a:off x="251520" y="30614"/>
            <a:ext cx="3398427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46" t="31297" r="36165" b="31297"/>
          <a:stretch/>
        </p:blipFill>
        <p:spPr>
          <a:xfrm>
            <a:off x="755576" y="3284984"/>
            <a:ext cx="7691592" cy="2952328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A25A2AD-4BDE-4575-9CBB-85FF356C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953" y="6137964"/>
            <a:ext cx="380423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69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2" t="15302" r="8760" b="6250"/>
          <a:stretch/>
        </p:blipFill>
        <p:spPr bwMode="auto">
          <a:xfrm>
            <a:off x="251520" y="97832"/>
            <a:ext cx="8743443" cy="621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D126FDB-C835-44B9-B729-94CF33A2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670" y="6313874"/>
            <a:ext cx="2772293" cy="5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3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79" t="12594" r="35057" b="14563"/>
          <a:stretch/>
        </p:blipFill>
        <p:spPr>
          <a:xfrm>
            <a:off x="584635" y="794210"/>
            <a:ext cx="7974729" cy="5567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บริการสนับสนุนการวิจัย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(Research Support Service)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51920" y="3717032"/>
            <a:ext cx="2664296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1920" y="4068265"/>
            <a:ext cx="2664296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51920" y="4371806"/>
            <a:ext cx="4707444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51920" y="4707569"/>
            <a:ext cx="4608512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1920" y="5019959"/>
            <a:ext cx="4608512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1920" y="5308072"/>
            <a:ext cx="4608512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57761" y="3359267"/>
            <a:ext cx="4104456" cy="3600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5" t="11610" r="17347" b="13579"/>
          <a:stretch/>
        </p:blipFill>
        <p:spPr>
          <a:xfrm>
            <a:off x="-74919" y="-243408"/>
            <a:ext cx="9218919" cy="5301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4023" y="2924944"/>
            <a:ext cx="566212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  <a:cs typeface="Kanit Bold" panose="00000800000000000000" pitchFamily="2" charset="-34"/>
              </a:rPr>
              <a:t>How to use EndNote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4DE83E6-CCE6-427B-94BE-4C53642F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077" y="6053258"/>
            <a:ext cx="380423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35" t="12015" r="31374" b="17111"/>
          <a:stretch/>
        </p:blipFill>
        <p:spPr>
          <a:xfrm>
            <a:off x="32618" y="16542"/>
            <a:ext cx="8892988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eft Arrow 3"/>
          <p:cNvSpPr/>
          <p:nvPr/>
        </p:nvSpPr>
        <p:spPr>
          <a:xfrm>
            <a:off x="2915816" y="4077072"/>
            <a:ext cx="2592288" cy="864096"/>
          </a:xfrm>
          <a:prstGeom prst="lef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3C0881-4590-4286-8FF3-421EB4114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70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41" t="13406" r="27309" b="5875"/>
          <a:stretch/>
        </p:blipFill>
        <p:spPr>
          <a:xfrm>
            <a:off x="467544" y="116632"/>
            <a:ext cx="815095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6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79" t="11610" r="32844" b="16532"/>
          <a:stretch/>
        </p:blipFill>
        <p:spPr>
          <a:xfrm>
            <a:off x="0" y="0"/>
            <a:ext cx="9108286" cy="5925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836712"/>
            <a:ext cx="4680520" cy="7848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nit Bold" panose="00000800000000000000" pitchFamily="2" charset="-34"/>
                <a:ea typeface="Tahoma" pitchFamily="34" charset="0"/>
                <a:cs typeface="Kanit Bold" panose="00000800000000000000" pitchFamily="2" charset="-34"/>
              </a:rPr>
              <a:t>VDO Online</a:t>
            </a:r>
            <a:endParaRPr kumimoji="0" lang="th-TH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nit Bold" panose="00000800000000000000" pitchFamily="2" charset="-34"/>
              <a:ea typeface="Tahoma" pitchFamily="34" charset="0"/>
              <a:cs typeface="Kanit Bold" panose="00000800000000000000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680" y="5288804"/>
            <a:ext cx="1728192" cy="6368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682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15195" r="4958" b="14816"/>
          <a:stretch>
            <a:fillRect/>
          </a:stretch>
        </p:blipFill>
        <p:spPr bwMode="auto">
          <a:xfrm>
            <a:off x="268288" y="0"/>
            <a:ext cx="86995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5076825" y="404813"/>
            <a:ext cx="1584325" cy="5032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47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8929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3200" y="257175"/>
            <a:ext cx="1728788" cy="3603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837363" y="688975"/>
            <a:ext cx="1441450" cy="13684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916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9983"/>
          <a:stretch/>
        </p:blipFill>
        <p:spPr bwMode="auto">
          <a:xfrm>
            <a:off x="0" y="0"/>
            <a:ext cx="9126541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87325" y="1935559"/>
            <a:ext cx="2008188" cy="3413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6492E8C-6C17-4D27-A0A4-8D5AE9F7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8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Library\Pictures\EasyPrint\Easy Print_1\Easy Print_1\DSC_71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45233" r="62450" b="21266"/>
          <a:stretch/>
        </p:blipFill>
        <p:spPr bwMode="auto">
          <a:xfrm>
            <a:off x="279124" y="625668"/>
            <a:ext cx="2204644" cy="61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ib.nu.ac.th/web/event/pdf/1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5366" r="35292" b="36718"/>
          <a:stretch/>
        </p:blipFill>
        <p:spPr bwMode="auto">
          <a:xfrm>
            <a:off x="3278398" y="476672"/>
            <a:ext cx="4824536" cy="31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56873" y="3501008"/>
          <a:ext cx="5112567" cy="324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210">
                <a:tc gridSpan="4">
                  <a:txBody>
                    <a:bodyPr/>
                    <a:lstStyle/>
                    <a:p>
                      <a:r>
                        <a:rPr lang="en-US" sz="2000" b="1" dirty="0"/>
                        <a:t>Print/Photocopy (Black &amp; White)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2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Paper size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 Side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Both sides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0.75 Baht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0.50 Baht/Side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2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1.50 Baht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 Baht/Side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21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Print/Photocopy (Color)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 Baht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 Baht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97182" y="0"/>
            <a:ext cx="5422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Kanit Bold" panose="00000800000000000000" pitchFamily="2" charset="-34"/>
              </a:rPr>
              <a:t>Self – Serve Print Station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Kanit Bold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9677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9A6879E-27A6-4469-B2E4-3394E3AFA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3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8BB3CEF-EA94-4F39-83E3-A66AE0002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135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9258" r="15424" b="7759"/>
          <a:stretch/>
        </p:blipFill>
        <p:spPr bwMode="auto">
          <a:xfrm>
            <a:off x="-1" y="569563"/>
            <a:ext cx="9144001" cy="607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815915" y="569563"/>
            <a:ext cx="1512168" cy="404214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4571999" y="1186860"/>
            <a:ext cx="44050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CEC3"/>
                </a:solidFill>
                <a:effectLst/>
                <a:uLnTx/>
                <a:uFillTx/>
                <a:latin typeface="+mn-lt"/>
                <a:ea typeface="+mn-ea"/>
                <a:cs typeface="Kanit ExtraBold" pitchFamily="2" charset="-34"/>
              </a:rPr>
              <a:t>www.lib.nu.ac.th</a:t>
            </a:r>
          </a:p>
        </p:txBody>
      </p:sp>
      <p:sp>
        <p:nvSpPr>
          <p:cNvPr id="6" name="Rectangle 5"/>
          <p:cNvSpPr/>
          <p:nvPr/>
        </p:nvSpPr>
        <p:spPr>
          <a:xfrm>
            <a:off x="-371668" y="356480"/>
            <a:ext cx="47525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Kanit Bold" panose="00000800000000000000" pitchFamily="2" charset="-34"/>
              </a:rPr>
              <a:t>Online Service</a:t>
            </a:r>
          </a:p>
        </p:txBody>
      </p:sp>
    </p:spTree>
    <p:extLst>
      <p:ext uri="{BB962C8B-B14F-4D97-AF65-F5344CB8AC3E}">
        <p14:creationId xmlns:p14="http://schemas.microsoft.com/office/powerpoint/2010/main" val="209791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19A46F9-358C-445E-8C68-59D80FBE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4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0FC36F8-33B9-4982-B270-27BFC419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6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5" t="12594" r="31184" b="9642"/>
          <a:stretch/>
        </p:blipFill>
        <p:spPr>
          <a:xfrm>
            <a:off x="0" y="0"/>
            <a:ext cx="9144000" cy="6336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96" y="2276872"/>
            <a:ext cx="2808312" cy="4176464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2555776" y="5733256"/>
            <a:ext cx="2592288" cy="864096"/>
          </a:xfrm>
          <a:prstGeom prst="lef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3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5" t="11610" r="26203" b="7673"/>
          <a:stretch/>
        </p:blipFill>
        <p:spPr>
          <a:xfrm>
            <a:off x="28818" y="0"/>
            <a:ext cx="9139944" cy="609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772816"/>
            <a:ext cx="9143999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ฐานข้อมูลออนไลน์แบ่งตามสาขาวิชา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5656" y="3968599"/>
            <a:ext cx="1728192" cy="6368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832" y="3977727"/>
            <a:ext cx="1728192" cy="6368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3977727"/>
            <a:ext cx="1728192" cy="6368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27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4" t="10828" r="31184" b="5532"/>
          <a:stretch/>
        </p:blipFill>
        <p:spPr>
          <a:xfrm>
            <a:off x="281164" y="603027"/>
            <a:ext cx="8670953" cy="6118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A0ECB-3CC1-4756-B845-60770797CB8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4422" y="214290"/>
            <a:ext cx="5546710" cy="1077218"/>
          </a:xfrm>
          <a:prstGeom prst="rect">
            <a:avLst/>
          </a:prstGeom>
          <a:solidFill>
            <a:srgbClr val="FF33CC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ฐานข้อมูลออนไลน์ที่มีให้บริการ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Nongnam" panose="02000000000000000000" pitchFamily="2" charset="0"/>
                <a:ea typeface="+mn-ea"/>
              </a:rPr>
              <a:t>กลุ่มสาขาวิชามนุษยศาสตร์และสังคมศาสตร์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Nongnam" panose="02000000000000000000" pitchFamily="2" charset="0"/>
              <a:ea typeface="+mn-ea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475655" y="2348880"/>
            <a:ext cx="1584177" cy="714380"/>
          </a:xfrm>
          <a:prstGeom prst="flowChartAlternateProcess">
            <a:avLst/>
          </a:prstGeom>
          <a:noFill/>
          <a:ln w="76200">
            <a:solidFill>
              <a:srgbClr val="FF0066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46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68" t="11617" r="32289" b="5532"/>
          <a:stretch/>
        </p:blipFill>
        <p:spPr>
          <a:xfrm>
            <a:off x="370681" y="313679"/>
            <a:ext cx="8449791" cy="6060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A0ECB-3CC1-4756-B845-60770797CB8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900" y="136525"/>
            <a:ext cx="5322291" cy="1323439"/>
          </a:xfrm>
          <a:prstGeom prst="rect">
            <a:avLst/>
          </a:prstGeom>
          <a:solidFill>
            <a:srgbClr val="FF33CC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ฐานข้อมูลออนไลน์ที่มีให้บริการ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Nongnam" panose="02000000000000000000" pitchFamily="2" charset="0"/>
                <a:ea typeface="+mn-ea"/>
              </a:rPr>
              <a:t>กลุ่มสาขาวิชาวิทยาศาสตร์สุขภาพ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Nongnam" panose="02000000000000000000" pitchFamily="2" charset="0"/>
              <a:ea typeface="+mn-ea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2843808" y="2060848"/>
            <a:ext cx="1656184" cy="714380"/>
          </a:xfrm>
          <a:prstGeom prst="flowChartAlternateProcess">
            <a:avLst/>
          </a:prstGeom>
          <a:noFill/>
          <a:ln w="76200">
            <a:solidFill>
              <a:srgbClr val="FF0066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34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5" t="12157" r="32290" b="5298"/>
          <a:stretch/>
        </p:blipFill>
        <p:spPr>
          <a:xfrm>
            <a:off x="285327" y="493476"/>
            <a:ext cx="8496944" cy="603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A0ECB-3CC1-4756-B845-60770797CB8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1246" y="233420"/>
            <a:ext cx="5787162" cy="1200329"/>
          </a:xfrm>
          <a:prstGeom prst="rect">
            <a:avLst/>
          </a:prstGeom>
          <a:solidFill>
            <a:srgbClr val="FF33CC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ฐานข้อมูลออนไลน์ที่มีให้บริการ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Nongnam" panose="02000000000000000000" pitchFamily="2" charset="0"/>
                <a:ea typeface="+mn-ea"/>
              </a:rPr>
              <a:t>กลุ่มสาขาวิชาวิทยาศาสตร์และเทคโนโลยี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Nongnam" panose="02000000000000000000" pitchFamily="2" charset="0"/>
              <a:ea typeface="+mn-ea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283968" y="2204864"/>
            <a:ext cx="1798850" cy="714380"/>
          </a:xfrm>
          <a:prstGeom prst="flowChartAlternateProcess">
            <a:avLst/>
          </a:prstGeom>
          <a:noFill/>
          <a:ln w="76200">
            <a:solidFill>
              <a:srgbClr val="FF0066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4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71" y="1314006"/>
            <a:ext cx="8619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การสืบค้นทรัพยากรสารสนเทศ ทุกประเภท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ของห้องสมุด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โดยสืบค้นจาก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จุดสืบค้นเดียว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และได้ผลการสืบค้นเป็นทรัพยากรสารสนเทศที่หลากหลาย</a:t>
            </a:r>
          </a:p>
        </p:txBody>
      </p:sp>
      <p:grpSp>
        <p:nvGrpSpPr>
          <p:cNvPr id="10" name="Group 13"/>
          <p:cNvGrpSpPr/>
          <p:nvPr/>
        </p:nvGrpSpPr>
        <p:grpSpPr>
          <a:xfrm>
            <a:off x="2843807" y="2471819"/>
            <a:ext cx="4248472" cy="3951750"/>
            <a:chOff x="6588224" y="3111113"/>
            <a:chExt cx="2448271" cy="2406119"/>
          </a:xfrm>
        </p:grpSpPr>
        <p:sp>
          <p:nvSpPr>
            <p:cNvPr id="8" name="Oval 7"/>
            <p:cNvSpPr/>
            <p:nvPr/>
          </p:nvSpPr>
          <p:spPr>
            <a:xfrm>
              <a:off x="6588224" y="3111113"/>
              <a:ext cx="2448271" cy="2406119"/>
            </a:xfrm>
            <a:prstGeom prst="ellipse">
              <a:avLst/>
            </a:prstGeom>
            <a:solidFill>
              <a:srgbClr val="F533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0666" y="3288766"/>
              <a:ext cx="1244883" cy="39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One Search</a:t>
              </a:r>
              <a:endPara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+mn-ea"/>
                <a:cs typeface="TH Kodchasal" panose="02000506000000020004" pitchFamily="2" charset="-34"/>
              </a:endParaRPr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2950320" y="3506828"/>
            <a:ext cx="2125735" cy="1971174"/>
            <a:chOff x="107504" y="3089590"/>
            <a:chExt cx="2448271" cy="2406119"/>
          </a:xfrm>
        </p:grpSpPr>
        <p:sp>
          <p:nvSpPr>
            <p:cNvPr id="4" name="Oval 3"/>
            <p:cNvSpPr/>
            <p:nvPr/>
          </p:nvSpPr>
          <p:spPr>
            <a:xfrm>
              <a:off x="107504" y="3089590"/>
              <a:ext cx="2448271" cy="24061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8530" y="3524535"/>
              <a:ext cx="1844576" cy="146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Library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Collection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(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WebOPAC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)</a:t>
              </a: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Kodchasal" panose="02000506000000020004" pitchFamily="2" charset="-34"/>
                <a:ea typeface="+mn-ea"/>
                <a:cs typeface="TH Kodchasal" panose="02000506000000020004" pitchFamily="2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50356" y="3859088"/>
            <a:ext cx="2450036" cy="2336072"/>
            <a:chOff x="3275856" y="3089590"/>
            <a:chExt cx="2664296" cy="2406119"/>
          </a:xfrm>
          <a:solidFill>
            <a:srgbClr val="FF6600"/>
          </a:solidFill>
        </p:grpSpPr>
        <p:sp>
          <p:nvSpPr>
            <p:cNvPr id="6" name="Oval 5"/>
            <p:cNvSpPr/>
            <p:nvPr/>
          </p:nvSpPr>
          <p:spPr>
            <a:xfrm>
              <a:off x="3275856" y="3089590"/>
              <a:ext cx="2664296" cy="240611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90995" y="3610778"/>
              <a:ext cx="2035936" cy="11095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Kodchasal" panose="02000506000000020004" pitchFamily="2" charset="-34"/>
                  <a:ea typeface="+mn-ea"/>
                  <a:cs typeface="TH Kodchasal" panose="02000506000000020004" pitchFamily="2" charset="-34"/>
                </a:rPr>
                <a:t>Articles &amp; Databases</a:t>
              </a: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Kodchasal" panose="02000506000000020004" pitchFamily="2" charset="-34"/>
                <a:ea typeface="+mn-ea"/>
                <a:cs typeface="TH Kodchasal" panose="02000506000000020004" pitchFamily="2" charset="-34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A0ECB-3CC1-4756-B845-60770797CB85}" type="slidenum">
              <a:rPr kumimoji="0" lang="th-TH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51520" y="116632"/>
            <a:ext cx="8624602" cy="865187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การสืบค้นสารสนเทศผ่าน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One Search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056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6" t="10827" r="18029" b="10863"/>
          <a:stretch/>
        </p:blipFill>
        <p:spPr>
          <a:xfrm>
            <a:off x="34440" y="0"/>
            <a:ext cx="9055833" cy="522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644" y="1966652"/>
            <a:ext cx="2359116" cy="3478571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776" y="2132857"/>
            <a:ext cx="4752528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59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82" t="12594" r="21221" b="6286"/>
          <a:stretch/>
        </p:blipFill>
        <p:spPr>
          <a:xfrm>
            <a:off x="539552" y="44624"/>
            <a:ext cx="8157577" cy="6655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>
            <a:off x="3635896" y="5836473"/>
            <a:ext cx="2592288" cy="864096"/>
          </a:xfrm>
          <a:prstGeom prst="lef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TEXT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20072" y="476672"/>
            <a:ext cx="3188970" cy="355218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ไม่พบวารสารที่ต้องการ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  <a:sym typeface="Wingdings" panose="05000000000000000000" pitchFamily="2" charset="2"/>
              </a:rPr>
              <a:t>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  <a:sym typeface="Wingdings" panose="05000000000000000000" pitchFamily="2" charset="2"/>
              </a:rPr>
              <a:t>ขอใช้บริการ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  <a:sym typeface="Wingdings" panose="05000000000000000000" pitchFamily="2" charset="2"/>
              </a:rPr>
              <a:t>ILL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782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2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1" t="11610" r="1851" b="5704"/>
          <a:stretch/>
        </p:blipFill>
        <p:spPr>
          <a:xfrm>
            <a:off x="0" y="0"/>
            <a:ext cx="915855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F9BBCE3-20A9-4A5C-9030-891F5FC0B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7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9" t="12594" r="28302" b="32281"/>
          <a:stretch/>
        </p:blipFill>
        <p:spPr>
          <a:xfrm>
            <a:off x="40469" y="1052736"/>
            <a:ext cx="9103531" cy="4464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1700808"/>
            <a:ext cx="1224136" cy="648071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70907"/>
            <a:ext cx="4062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  <a:cs typeface="Kanit Bold" panose="00000800000000000000" pitchFamily="2" charset="-34"/>
              </a:rPr>
              <a:t>E-Journals</a:t>
            </a:r>
          </a:p>
        </p:txBody>
      </p:sp>
    </p:spTree>
    <p:extLst>
      <p:ext uri="{BB962C8B-B14F-4D97-AF65-F5344CB8AC3E}">
        <p14:creationId xmlns:p14="http://schemas.microsoft.com/office/powerpoint/2010/main" val="398056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34" t="11031" r="26394" b="6283"/>
          <a:stretch/>
        </p:blipFill>
        <p:spPr>
          <a:xfrm>
            <a:off x="75601" y="672803"/>
            <a:ext cx="8856984" cy="60486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B0C28-5312-41FB-9B49-A5432FE963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8344" y="4437112"/>
            <a:ext cx="1079415" cy="68164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4869161"/>
            <a:ext cx="3024336" cy="43204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525" y="-200992"/>
            <a:ext cx="3960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cs typeface="TH SarabunPSK" panose="020B0500040200020003" pitchFamily="34" charset="-34"/>
              </a:rPr>
              <a:t>E-Books</a:t>
            </a:r>
          </a:p>
        </p:txBody>
      </p:sp>
    </p:spTree>
    <p:extLst>
      <p:ext uri="{BB962C8B-B14F-4D97-AF65-F5344CB8AC3E}">
        <p14:creationId xmlns:p14="http://schemas.microsoft.com/office/powerpoint/2010/main" val="1999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9711" r="25414" b="5590"/>
          <a:stretch/>
        </p:blipFill>
        <p:spPr bwMode="auto">
          <a:xfrm>
            <a:off x="1973" y="260648"/>
            <a:ext cx="9013547" cy="590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Elsev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01" y="14780"/>
            <a:ext cx="10715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2796" y="14780"/>
            <a:ext cx="4241161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n-ea"/>
                <a:cs typeface="Kanit Bold" panose="00000800000000000000" pitchFamily="2" charset="-34"/>
              </a:rPr>
              <a:t>Elsevier E-Books</a:t>
            </a:r>
          </a:p>
        </p:txBody>
      </p:sp>
    </p:spTree>
    <p:extLst>
      <p:ext uri="{BB962C8B-B14F-4D97-AF65-F5344CB8AC3E}">
        <p14:creationId xmlns:p14="http://schemas.microsoft.com/office/powerpoint/2010/main" val="1753888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B0C28-5312-41FB-9B49-A5432FE963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045" y="1429789"/>
            <a:ext cx="1014152" cy="365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795550"/>
            <a:ext cx="716657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Kanit Bold" panose="00000800000000000000" pitchFamily="2" charset="-34"/>
              </a:rPr>
              <a:t>eBook Academic Collection</a:t>
            </a:r>
          </a:p>
        </p:txBody>
      </p:sp>
    </p:spTree>
    <p:extLst>
      <p:ext uri="{BB962C8B-B14F-4D97-AF65-F5344CB8AC3E}">
        <p14:creationId xmlns:p14="http://schemas.microsoft.com/office/powerpoint/2010/main" val="20312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509" y="5436524"/>
            <a:ext cx="1346662" cy="665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B0C28-5312-41FB-9B49-A5432FE963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6241" y="482138"/>
            <a:ext cx="1014152" cy="365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0"/>
          <a:stretch/>
        </p:blipFill>
        <p:spPr>
          <a:xfrm rot="16200000">
            <a:off x="-762309" y="1157844"/>
            <a:ext cx="6281935" cy="454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18" y="2420888"/>
            <a:ext cx="4463282" cy="29562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44470" y="165474"/>
            <a:ext cx="3706188" cy="9845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การสืบค้นหาหนังสือ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4470" y="943560"/>
            <a:ext cx="3713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FontNongnam" pitchFamily="2" charset="0"/>
              </a:rPr>
              <a:t>(Book Search)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6343" y="5635604"/>
            <a:ext cx="431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FontNongnam" pitchFamily="2" charset="0"/>
              </a:rPr>
              <a:t>http://opac.nu.ac.th/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92686" y="1598823"/>
            <a:ext cx="5039345" cy="9845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จาก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WebOPAC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21598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4525" r="22815" b="13751"/>
          <a:stretch/>
        </p:blipFill>
        <p:spPr bwMode="auto">
          <a:xfrm>
            <a:off x="87908" y="280804"/>
            <a:ext cx="8970580" cy="597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7" name="AutoShape 4"/>
          <p:cNvSpPr>
            <a:spLocks noChangeArrowheads="1"/>
          </p:cNvSpPr>
          <p:nvPr/>
        </p:nvSpPr>
        <p:spPr bwMode="auto">
          <a:xfrm>
            <a:off x="311653" y="2765869"/>
            <a:ext cx="2268252" cy="1008063"/>
          </a:xfrm>
          <a:prstGeom prst="wedgeRoundRectCallout">
            <a:avLst>
              <a:gd name="adj1" fmla="val -25496"/>
              <a:gd name="adj2" fmla="val -93557"/>
              <a:gd name="adj3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สมุนไพร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275856" y="1844824"/>
            <a:ext cx="1800200" cy="180020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7500" r="29722" b="6407"/>
          <a:stretch/>
        </p:blipFill>
        <p:spPr bwMode="auto">
          <a:xfrm>
            <a:off x="400306" y="260648"/>
            <a:ext cx="8592207" cy="629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824161" y="548680"/>
            <a:ext cx="3168352" cy="1008063"/>
          </a:xfrm>
          <a:prstGeom prst="wedgeRoundRectCallout">
            <a:avLst>
              <a:gd name="adj1" fmla="val -69362"/>
              <a:gd name="adj2" fmla="val 3915"/>
              <a:gd name="adj3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Suggested Topics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707904" y="2636912"/>
            <a:ext cx="3528392" cy="1008063"/>
          </a:xfrm>
          <a:prstGeom prst="wedgeRoundRectCallout">
            <a:avLst>
              <a:gd name="adj1" fmla="val -101706"/>
              <a:gd name="adj2" fmla="val -85230"/>
              <a:gd name="adj3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Search Result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71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9051" r="24390" b="21552"/>
          <a:stretch/>
        </p:blipFill>
        <p:spPr bwMode="auto">
          <a:xfrm>
            <a:off x="0" y="662152"/>
            <a:ext cx="9144000" cy="507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12"/>
          <p:cNvSpPr/>
          <p:nvPr/>
        </p:nvSpPr>
        <p:spPr>
          <a:xfrm>
            <a:off x="7020272" y="620688"/>
            <a:ext cx="2016224" cy="1008112"/>
          </a:xfrm>
          <a:prstGeom prst="ellipse">
            <a:avLst/>
          </a:prstGeom>
          <a:noFill/>
          <a:ln w="571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43609" y="1916832"/>
            <a:ext cx="6480720" cy="11228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370421" y="3178954"/>
            <a:ext cx="3168352" cy="1762214"/>
          </a:xfrm>
          <a:prstGeom prst="wedgeRoundRectCallout">
            <a:avLst>
              <a:gd name="adj1" fmla="val -60406"/>
              <a:gd name="adj2" fmla="val -81412"/>
              <a:gd name="adj3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Call No.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Located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Status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18558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1551" r="19907" b="10992"/>
          <a:stretch/>
        </p:blipFill>
        <p:spPr bwMode="auto">
          <a:xfrm>
            <a:off x="1" y="992499"/>
            <a:ext cx="9144000" cy="458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12"/>
          <p:cNvSpPr/>
          <p:nvPr/>
        </p:nvSpPr>
        <p:spPr>
          <a:xfrm>
            <a:off x="4788024" y="836712"/>
            <a:ext cx="1368152" cy="86409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21551" r="26208" b="23704"/>
          <a:stretch/>
        </p:blipFill>
        <p:spPr bwMode="auto">
          <a:xfrm>
            <a:off x="3425791" y="2996952"/>
            <a:ext cx="5460769" cy="3424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5" t="35345" r="33236" b="35621"/>
          <a:stretch/>
        </p:blipFill>
        <p:spPr bwMode="auto">
          <a:xfrm>
            <a:off x="6156176" y="1452412"/>
            <a:ext cx="1466193" cy="2123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12"/>
          <p:cNvSpPr/>
          <p:nvPr/>
        </p:nvSpPr>
        <p:spPr>
          <a:xfrm>
            <a:off x="7494942" y="836712"/>
            <a:ext cx="1649058" cy="86409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49365E-F11D-4F1A-845B-53F340D8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9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6940" r="46080" b="8620"/>
          <a:stretch/>
        </p:blipFill>
        <p:spPr bwMode="auto">
          <a:xfrm>
            <a:off x="899592" y="188640"/>
            <a:ext cx="760419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43609" y="1916832"/>
            <a:ext cx="6480720" cy="18722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43609" y="4005064"/>
            <a:ext cx="6480720" cy="1872208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5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8189" r="20755" b="6251"/>
          <a:stretch/>
        </p:blipFill>
        <p:spPr bwMode="auto">
          <a:xfrm>
            <a:off x="202096" y="404664"/>
            <a:ext cx="8907806" cy="567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2096" y="260648"/>
            <a:ext cx="5882072" cy="64807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74379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8621" r="16514" b="7974"/>
          <a:stretch/>
        </p:blipFill>
        <p:spPr bwMode="auto">
          <a:xfrm>
            <a:off x="69097" y="0"/>
            <a:ext cx="8923283" cy="6101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1619672" y="4221088"/>
            <a:ext cx="1368152" cy="122413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04" y="4071049"/>
            <a:ext cx="1695687" cy="1524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9436" y="0"/>
            <a:ext cx="72202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การยืมต่อด้วยตนเอง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(Renew Online)</a:t>
            </a:r>
          </a:p>
        </p:txBody>
      </p:sp>
    </p:spTree>
    <p:extLst>
      <p:ext uri="{BB962C8B-B14F-4D97-AF65-F5344CB8AC3E}">
        <p14:creationId xmlns:p14="http://schemas.microsoft.com/office/powerpoint/2010/main" val="17013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9267" r="32873" b="22413"/>
          <a:stretch/>
        </p:blipFill>
        <p:spPr bwMode="auto">
          <a:xfrm>
            <a:off x="362607" y="404664"/>
            <a:ext cx="8371490" cy="499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3"/>
          <p:cNvSpPr/>
          <p:nvPr/>
        </p:nvSpPr>
        <p:spPr>
          <a:xfrm>
            <a:off x="3563888" y="3212976"/>
            <a:ext cx="5557527" cy="1944216"/>
          </a:xfrm>
          <a:prstGeom prst="wedgeRoundRectCallout">
            <a:avLst>
              <a:gd name="adj1" fmla="val -61698"/>
              <a:gd name="adj2" fmla="val 346"/>
              <a:gd name="adj3" fmla="val 16667"/>
            </a:avLst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Login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ด้วยรหัส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NU Account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นิสิต (รหัสนิสิต)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Medium" pitchFamily="2" charset="-34"/>
                <a:ea typeface="+mn-ea"/>
              </a:rPr>
              <a:t>บุคลากร (ชื่อ)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12816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836712"/>
            <a:ext cx="9144000" cy="4968552"/>
            <a:chOff x="0" y="476672"/>
            <a:chExt cx="10566117" cy="5565228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45" t="11423" r="3550" b="12500"/>
            <a:stretch/>
          </p:blipFill>
          <p:spPr bwMode="auto">
            <a:xfrm>
              <a:off x="6987343" y="476672"/>
              <a:ext cx="3578774" cy="5565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6" t="11423" r="42542" b="12500"/>
            <a:stretch/>
          </p:blipFill>
          <p:spPr bwMode="auto">
            <a:xfrm>
              <a:off x="0" y="476672"/>
              <a:ext cx="6987343" cy="5565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0190" y="2060849"/>
            <a:ext cx="1074183" cy="3600400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" y="1696374"/>
            <a:ext cx="3023450" cy="720081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114373" y="3320988"/>
            <a:ext cx="2089475" cy="900101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372200" y="1484785"/>
            <a:ext cx="1656184" cy="2880320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57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619672" y="2800862"/>
            <a:ext cx="3600400" cy="450051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5" t="8657" r="33397" b="20469"/>
          <a:stretch/>
        </p:blipFill>
        <p:spPr>
          <a:xfrm>
            <a:off x="395536" y="658625"/>
            <a:ext cx="8568952" cy="5318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868144" y="1196752"/>
            <a:ext cx="2664768" cy="1312908"/>
          </a:xfrm>
          <a:prstGeom prst="cloudCallout">
            <a:avLst>
              <a:gd name="adj1" fmla="val -59890"/>
              <a:gd name="adj2" fmla="val 22730"/>
            </a:avLst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Kanit" pitchFamily="2" charset="-34"/>
              </a:rPr>
              <a:t>FAIL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Kanit" pitchFamily="2" charset="-34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932040" y="3924091"/>
            <a:ext cx="3024336" cy="1312908"/>
          </a:xfrm>
          <a:prstGeom prst="cloudCallout">
            <a:avLst>
              <a:gd name="adj1" fmla="val -59890"/>
              <a:gd name="adj2" fmla="val 22730"/>
            </a:avLst>
          </a:prstGeom>
          <a:solidFill>
            <a:srgbClr val="008000"/>
          </a:solidFill>
          <a:ln w="38100">
            <a:noFill/>
            <a:round/>
            <a:headEnd/>
            <a:tailEnd/>
          </a:ln>
          <a:effectLst/>
          <a:ex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Kanit" pitchFamily="2" charset="-34"/>
              </a:rPr>
              <a:t>SUCCESS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Kanit" pitchFamily="2" charset="-34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863416" y="5215132"/>
            <a:ext cx="2089475" cy="900101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32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79512" y="620688"/>
            <a:ext cx="8712968" cy="5184576"/>
            <a:chOff x="-540568" y="-171400"/>
            <a:chExt cx="9723130" cy="6101256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59" t="10344" r="3913" b="6249"/>
            <a:stretch/>
          </p:blipFill>
          <p:spPr bwMode="auto">
            <a:xfrm>
              <a:off x="6108286" y="-171400"/>
              <a:ext cx="3074276" cy="610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t="10344" r="46261" b="6249"/>
            <a:stretch/>
          </p:blipFill>
          <p:spPr bwMode="auto">
            <a:xfrm>
              <a:off x="-540568" y="-171400"/>
              <a:ext cx="6629429" cy="610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65088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WordArt 5"/>
          <p:cNvSpPr>
            <a:spLocks noChangeArrowheads="1" noChangeShapeType="1" noTextEdit="1"/>
          </p:cNvSpPr>
          <p:nvPr/>
        </p:nvSpPr>
        <p:spPr bwMode="auto">
          <a:xfrm>
            <a:off x="688031" y="456702"/>
            <a:ext cx="7993384" cy="165618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การใช้งานฐานข้อมูล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จากภายนอกมหาวิทยาลัย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Kanit Bold" panose="00000800000000000000" pitchFamily="2" charset="-34"/>
              <a:ea typeface="+mn-ea"/>
            </a:endParaRPr>
          </a:p>
        </p:txBody>
      </p:sp>
      <p:pic>
        <p:nvPicPr>
          <p:cNvPr id="149507" name="Picture 9" descr="MC900356837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54" y="4206608"/>
            <a:ext cx="16589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9459" y="2577275"/>
            <a:ext cx="6999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ontNongnam" pitchFamily="2" charset="0"/>
              </a:rPr>
              <a:t>How to Access Online Database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FontNongnam" pitchFamily="2" charset="0"/>
              </a:rPr>
              <a:t>from Off-Campus</a:t>
            </a:r>
          </a:p>
        </p:txBody>
      </p:sp>
    </p:spTree>
    <p:extLst>
      <p:ext uri="{BB962C8B-B14F-4D97-AF65-F5344CB8AC3E}">
        <p14:creationId xmlns:p14="http://schemas.microsoft.com/office/powerpoint/2010/main" val="23007430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580" t="4721" r="21775" b="24406"/>
          <a:stretch/>
        </p:blipFill>
        <p:spPr>
          <a:xfrm>
            <a:off x="179512" y="980672"/>
            <a:ext cx="8740972" cy="54726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C9A50-42D6-4532-86D7-12E4891F6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024171" y="806649"/>
            <a:ext cx="4608512" cy="864096"/>
          </a:xfrm>
          <a:prstGeom prst="wedgeRoundRectCallout">
            <a:avLst>
              <a:gd name="adj1" fmla="val -61172"/>
              <a:gd name="adj2" fmla="val -1080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https://sslvpn.nu.ac.th/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9209" y="34607"/>
            <a:ext cx="2891368" cy="85566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VPN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08104" y="3716976"/>
            <a:ext cx="2508559" cy="973777"/>
          </a:xfrm>
          <a:prstGeom prst="wedgeRoundRectCallout">
            <a:avLst>
              <a:gd name="adj1" fmla="val -79717"/>
              <a:gd name="adj2" fmla="val 2543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 account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078288" y="1844768"/>
            <a:ext cx="4608512" cy="864096"/>
          </a:xfrm>
          <a:prstGeom prst="wedgeRoundRectCallout">
            <a:avLst>
              <a:gd name="adj1" fmla="val -64305"/>
              <a:gd name="adj2" fmla="val -46078"/>
              <a:gd name="adj3" fmla="val 16667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https://sslvpn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.nu.ac.th/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1873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C9A50-42D6-4532-86D7-12E4891F6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84" y="4350328"/>
            <a:ext cx="1366620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384" y="351611"/>
            <a:ext cx="8708137" cy="5290682"/>
            <a:chOff x="150851" y="170480"/>
            <a:chExt cx="8708137" cy="52906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4720" r="43866" b="13578"/>
            <a:stretch/>
          </p:blipFill>
          <p:spPr>
            <a:xfrm>
              <a:off x="150851" y="218606"/>
              <a:ext cx="6516509" cy="52425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83206" t="4719" b="22438"/>
            <a:stretch/>
          </p:blipFill>
          <p:spPr>
            <a:xfrm>
              <a:off x="6673893" y="170480"/>
              <a:ext cx="2185095" cy="526654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650541" y="3276035"/>
            <a:ext cx="2023352" cy="1656184"/>
          </a:xfrm>
          <a:prstGeom prst="rect">
            <a:avLst/>
          </a:prstGeom>
          <a:noFill/>
          <a:ln w="57150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20272" y="620688"/>
            <a:ext cx="2016224" cy="1368152"/>
          </a:xfrm>
          <a:prstGeom prst="ellipse">
            <a:avLst/>
          </a:prstGeom>
          <a:noFill/>
          <a:ln w="571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1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174D5E-B1AC-4A7F-B7E6-04E81BCB7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54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C9A50-42D6-4532-86D7-12E4891F6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83768" y="1268760"/>
            <a:ext cx="6192688" cy="864096"/>
          </a:xfrm>
          <a:prstGeom prst="wedgeRoundRectCallout">
            <a:avLst>
              <a:gd name="adj1" fmla="val 33114"/>
              <a:gd name="adj2" fmla="val -106043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ใช้ตรวจสอบว่าการ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login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ผ่าน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vpn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</a:t>
            </a:r>
          </a:p>
        </p:txBody>
      </p:sp>
    </p:spTree>
    <p:extLst>
      <p:ext uri="{BB962C8B-B14F-4D97-AF65-F5344CB8AC3E}">
        <p14:creationId xmlns:p14="http://schemas.microsoft.com/office/powerpoint/2010/main" val="35721140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7050" y="65531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C9A50-42D6-4532-86D7-12E4891F6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86704" y="29384"/>
            <a:ext cx="5976664" cy="85566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Kanit" pitchFamily="2" charset="-34"/>
              </a:rPr>
              <a:t>VPN via Smart Phone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85046"/>
            <a:ext cx="3289641" cy="5848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0" y="872470"/>
            <a:ext cx="3260750" cy="579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550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C9A50-42D6-4532-86D7-12E4891F6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1626"/>
            <a:ext cx="38576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5" y="0"/>
            <a:ext cx="38576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39489" y="880256"/>
            <a:ext cx="97247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62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251520" y="54868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ประเมินความพึงพอใจ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กิจกรรมแนะนำการใช้ห้องสมุด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Bold" panose="00000800000000000000" pitchFamily="2" charset="-34"/>
              <a:ea typeface="+mn-ea"/>
            </a:endParaRPr>
          </a:p>
        </p:txBody>
      </p:sp>
      <p:pic>
        <p:nvPicPr>
          <p:cNvPr id="1027" name="Picture 3" descr="https://lh4.googleusercontent.com/mrVyznkhsY1D4pAk37BMf9D4YfJu3cqvbHZJEs5U3VJT6l_T9BKpRUSo9eCHI3YPaos90cQWVxob19vsZLdhkiLS6qrPK1YYkRcm194xb9qvlKkGwt84b_TFMiim68_1Lxm5v1YJO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75908"/>
            <a:ext cx="2736304" cy="161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6.googleusercontent.com/3NZfwxQfsqT4iQeKJ2UYPPdWjrP_3B7lbIWf38KmucYutvKvgcXq8P-diRKZtizCyNUQlIJ_BOa_6VLyxxnNyf9AroZjQYpLs8e_Xcl3H0OYhGQJ5Ux6oyGnQEN8rWVzCvNGABHV8Z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63" y="1916832"/>
            <a:ext cx="3159074" cy="31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409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76470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Download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เอกสารการบรรยาย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</a:rPr>
              <a:t>แนะนำบริการของสำนักหอสมุดได้ที่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931" y="5600700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20B0604020202020204" charset="-34"/>
                <a:ea typeface="+mn-ea"/>
                <a:cs typeface="Kanit Bold" panose="020B0604020202020204" charset="-34"/>
              </a:rPr>
              <a:t>4 Aug.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656" y="2349753"/>
            <a:ext cx="5508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https://goo.gl/TGn3pu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99698"/>
            <a:ext cx="2401002" cy="24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372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ผลการค้นหารูปภาพสำหรับ Q &amp; 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sp>
        <p:nvSpPr>
          <p:cNvPr id="3" name="AutoShape 4" descr="ผลการค้นหารูปภาพสำหรับ Q &amp; 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120680" cy="434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990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yELvjycWbDAnTLp4aYHCGHva6M_EaHma995hBmzK8-hL3-f7e8jrpJ_EfvvmnJrVuhF0gNUFS00W79sy8sx2wAgSWfayGiay1cu4WxQLWQixMzwY9CCMoF6B3lPCP8cQU0eHB0PdltZs80DO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29" y="2672742"/>
            <a:ext cx="1578153" cy="15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à¸à¸¥à¸à¸²à¸£à¸à¹à¸à¸«à¸²à¸£à¸¹à¸à¸ à¸²à¸à¸ªà¸³à¸«à¸£à¸±à¸ lin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1" y="1951670"/>
            <a:ext cx="2346747" cy="9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à¸¥à¸à¸²à¸£à¸à¹à¸à¸«à¸²à¸£à¸¹à¸à¸ à¸²à¸à¸ªà¸³à¸«à¸£à¸±à¸ email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643142"/>
            <a:ext cx="1248073" cy="12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2221" y="4011721"/>
            <a:ext cx="2996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3859"/>
                </a:solidFill>
                <a:effectLst/>
                <a:uLnTx/>
                <a:uFillTx/>
                <a:ea typeface="+mn-ea"/>
                <a:cs typeface="Angsana New" pitchFamily="18" charset="-34"/>
              </a:rPr>
              <a:t>library@nu.ac.th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ngsana New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0543" y="4324162"/>
            <a:ext cx="1962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A2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itchFamily="18" charset="-34"/>
              </a:rPr>
              <a:t>@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A2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itchFamily="18" charset="-34"/>
              </a:rPr>
              <a:t>nulibrary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</p:txBody>
      </p:sp>
      <p:pic>
        <p:nvPicPr>
          <p:cNvPr id="2056" name="Picture 8" descr="https://lh3.googleusercontent.com/d4QqqmLv_mdEplcXaPd8xgyEF4CJ8WgAqR-2vrAx9uVtqvXdHReTf7nRJfzI30xZdOO1lfdBM4lw60JeQwE8IKC95mJkXPxUNsxxjY9WithM9jbECZGv7D4R7zjXDU0qG5dsvWG4HQ151yRX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8" y="2761002"/>
            <a:ext cx="1392089" cy="139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 flipH="1">
            <a:off x="3779912" y="5750004"/>
            <a:ext cx="22322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itchFamily="18" charset="-34"/>
              </a:rPr>
              <a:t>  </a:t>
            </a:r>
            <a:br>
              <a:rPr kumimoji="0" lang="en-US" altLang="en-US" sz="26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itchFamily="18" charset="-34"/>
              </a:rPr>
            </a:b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05596 2555</a:t>
            </a:r>
            <a:endParaRPr kumimoji="0" lang="en-US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itchFamily="18" charset="-34"/>
              </a:rPr>
            </a:b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itchFamily="18" charset="-34"/>
            </a:endParaRPr>
          </a:p>
        </p:txBody>
      </p:sp>
      <p:pic>
        <p:nvPicPr>
          <p:cNvPr id="2060" name="Picture 1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597741"/>
            <a:ext cx="1364074" cy="136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/>
          <p:nvPr/>
        </p:nvSpPr>
        <p:spPr>
          <a:xfrm>
            <a:off x="251520" y="548680"/>
            <a:ext cx="9289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ช่องทางการติดต่อกับ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Bold" panose="00000800000000000000" pitchFamily="2" charset="-34"/>
                <a:ea typeface="+mn-ea"/>
              </a:rPr>
              <a:t>สำนักหอสมุด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Bold" panose="00000800000000000000" pitchFamily="2" charset="-34"/>
              <a:ea typeface="+mn-ea"/>
            </a:endParaRPr>
          </a:p>
        </p:txBody>
      </p:sp>
      <p:pic>
        <p:nvPicPr>
          <p:cNvPr id="2064" name="Picture 16" descr="Image result for facebo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02" y="2025749"/>
            <a:ext cx="1934643" cy="68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0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80737" y="790198"/>
            <a:ext cx="243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t>library@nu.ac.th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7202" y="1541707"/>
            <a:ext cx="3575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ngsana New" pitchFamily="18" charset="-34"/>
              </a:rPr>
              <a:t>www.facebook.com/libnu</a:t>
            </a:r>
          </a:p>
        </p:txBody>
      </p:sp>
      <p:pic>
        <p:nvPicPr>
          <p:cNvPr id="1026" name="Picture 2" descr="ในภาพอาจจะมี สถานที่กลางแจ้ง และ ข้อควา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/>
          <a:stretch/>
        </p:blipFill>
        <p:spPr bwMode="auto">
          <a:xfrm>
            <a:off x="971600" y="0"/>
            <a:ext cx="7057830" cy="684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Sarabun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429</Words>
  <Application>Microsoft Office PowerPoint</Application>
  <PresentationFormat>On-screen Show (4:3)</PresentationFormat>
  <Paragraphs>114</Paragraphs>
  <Slides>97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17" baseType="lpstr">
      <vt:lpstr>Angsana New</vt:lpstr>
      <vt:lpstr>Arial</vt:lpstr>
      <vt:lpstr>Calibri</vt:lpstr>
      <vt:lpstr>Cordia New</vt:lpstr>
      <vt:lpstr>FontNongnam</vt:lpstr>
      <vt:lpstr>Kanit</vt:lpstr>
      <vt:lpstr>Kanit Bold</vt:lpstr>
      <vt:lpstr>Kanit ExtraBold</vt:lpstr>
      <vt:lpstr>Kanit Medium</vt:lpstr>
      <vt:lpstr>PSL Kanda ExtraSP</vt:lpstr>
      <vt:lpstr>PSL KandaSP</vt:lpstr>
      <vt:lpstr>Tahoma</vt:lpstr>
      <vt:lpstr>TH Kodchasal</vt:lpstr>
      <vt:lpstr>TH Niramit AS</vt:lpstr>
      <vt:lpstr>TH Sarabun New</vt:lpstr>
      <vt:lpstr>TH SarabunPSK</vt:lpstr>
      <vt:lpstr>Wingdings</vt:lpstr>
      <vt:lpstr>4_Office Theme</vt:lpstr>
      <vt:lpstr>Parcel</vt:lpstr>
      <vt:lpstr>2_Office Theme</vt:lpstr>
      <vt:lpstr>PowerPoint Presentation</vt:lpstr>
      <vt:lpstr>วิดีทัศน์แนะนำการใช้ห้องสมุด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toy</dc:creator>
  <cp:lastModifiedBy>rawiwan sriampai</cp:lastModifiedBy>
  <cp:revision>11</cp:revision>
  <dcterms:created xsi:type="dcterms:W3CDTF">2018-08-04T01:59:25Z</dcterms:created>
  <dcterms:modified xsi:type="dcterms:W3CDTF">2018-08-04T07:03:23Z</dcterms:modified>
</cp:coreProperties>
</file>